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sldIdLst>
    <p:sldId id="299" r:id="rId6"/>
    <p:sldId id="325" r:id="rId7"/>
    <p:sldId id="314" r:id="rId8"/>
    <p:sldId id="327" r:id="rId9"/>
    <p:sldId id="318" r:id="rId10"/>
    <p:sldId id="324" r:id="rId11"/>
    <p:sldId id="32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961" autoAdjust="0"/>
  </p:normalViewPr>
  <p:slideViewPr>
    <p:cSldViewPr snapToGrid="0">
      <p:cViewPr varScale="1">
        <p:scale>
          <a:sx n="105" d="100"/>
          <a:sy n="105" d="100"/>
        </p:scale>
        <p:origin x="6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upplychainsforchildren.org/en/news/guide-and-toolkit-for-strengthening-public-health-supply-chains-through-capacity-development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55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Замечания и вопросы по внедрению инструмента принимаются по адресу nsca@ghsc-psm.com.  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322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99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К заинтересованным сторонам внутри страны относятся партнеры из министерства здравоохранения, реализующих агентств, частного сектора, спонсорских организаций и разных уровней правительства. Все эти различные участники системы имеют разные интересы и участие в оценке. Собрать их всех за одним столом, значит обеспечить координацию и заинтересованность. Участие всех этих заинтересованных сторон зависит от структуры национальной цепи поставок в стране.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987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Настоящие рекомендации по совершенствованию цепей поставок основаны на </a:t>
            </a:r>
            <a:r>
              <a:rPr lang="ru-Ru" sz="1200" b="0" i="0" u="none" baseline="0">
                <a:solidFill>
                  <a:schemeClr val="dk1"/>
                </a:solidFill>
                <a:latin typeface="+mn-lt"/>
                <a:cs typeface="+mn-cs"/>
                <a:hlinkClick r:id="rId3"/>
              </a:rPr>
              <a:t>Руководстве и наборе инструментов по укреплению цепей поставок в системе здравоохранения через развитие возможностей ЮНИСЕФ</a:t>
            </a:r>
            <a:r>
              <a:rPr lang="ru-Ru" sz="1200" b="0" i="0" u="none" baseline="0">
                <a:solidFill>
                  <a:schemeClr val="dk1"/>
                </a:solidFill>
                <a:latin typeface="+mn-lt"/>
                <a:cs typeface="+mn-cs"/>
              </a:rPr>
              <a:t>. Оценка или ситуационный анализ ― это важный этап, но он не может заменить другие этапы тщательного коллективного процесса совершенствования. На всех этапах процесса требуется руководство со стороны правительства, координация и долговременные обязательства. </a:t>
            </a:r>
            <a:endParaRPr lang="ru-Ru" sz="1200" dirty="0">
              <a:solidFill>
                <a:schemeClr val="dk1"/>
              </a:solidFill>
              <a:latin typeface="+mn-lt"/>
              <a:cs typeface="+mn-cs"/>
            </a:endParaRP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968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Процесс отчетности и распространения в стране в рамках оценки национальной цепи поставок, как правило, реализуется посредством ряда совещаний с заинтересованными сторонами (первоначальный отчет после завершения сбора данных, завершающее совещание или совещания для представления подробных данных и сбора окончательной информации перед завершением подготовки результатов) и оценки представляемых результатов или выходных данных. Вовлечение заинтересованных сторон на всех этапах процесса оценки национальной цепи поставок является крайне важным для обеспечения заинтересованности в результатах и принятия мер на основе этих результатов. Отчетность и распространение в рамках оценки национальной цепи поставок не должны ограничиваться исключительно совещаниями и отчетами, но также должны включать непосредственное вовлечение ключевых заинтересованных сторон и аудитории. Основной целью отчетности и распространения в стране является инициирование действий по укреплению цепи поставок. Выходные данные оценки национальной цепи поставок должны выходить за рамки стандартных технических отчетов и различных шаблонов, созданных для поддержки в достижении тех или иных целей и принятии необходимых мер.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11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SCA@ghsc-psm.or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NSCA@usaid.go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0" y="1479551"/>
            <a:ext cx="9461499" cy="2343149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rtl="0"/>
            <a:endParaRPr lang="ru-Ru" altLang="en-US" sz="3200" dirty="0">
              <a:solidFill>
                <a:srgbClr val="FFFFFF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1211263" indent="-1211263"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1:  Вовлечение заинтересованных сторон</a:t>
            </a:r>
          </a:p>
          <a:p>
            <a:pPr algn="l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prstClr val="white"/>
                </a:solidFill>
                <a:latin typeface="Arial" panose="020B0604020202020204" pitchFamily="34" charset="0"/>
                <a:ea typeface="Calibri Light" panose="020F0302020204030204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67528269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00000"/>
              </a:lnSpc>
            </a:pPr>
            <a:r>
              <a:rPr lang="ru-Ru" sz="5400" b="1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Глобальное вовлечение заинтересованных сторон</a:t>
            </a:r>
            <a:endParaRPr lang="ru-Ru" sz="5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42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038" y="310262"/>
            <a:ext cx="10135672" cy="6096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Заинтересованная сторона NSCA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108" y="1074161"/>
            <a:ext cx="113616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Многие партнеры внесли свой вклад в разработку и анализ инструмента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l" rtl="0">
              <a:buFont typeface="Wingdings" panose="05000000000000000000" pitchFamily="2" charset="2"/>
              <a:buChar char="§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Глобальный фонд, ЮНИСЕФ, PSM, JSI, MSH, Межведомственная группа по цепи поставок, PfSCM, Фонд Билла и Мелинды Гейтс, Axios, GAVI, ВОЗ, а также советники и партнеры Агентства США по международному развитию </a:t>
            </a:r>
          </a:p>
          <a:p>
            <a:pPr marL="914400" lvl="1" indent="-457200" algn="l" rtl="0">
              <a:buFont typeface="Wingdings" panose="05000000000000000000" pitchFamily="2" charset="2"/>
              <a:buChar char="§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будущем:</a:t>
            </a:r>
          </a:p>
          <a:p>
            <a:pPr marL="914400" lvl="1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Сообщество практикующих специалистов NSCA и Совет по контролю изменений</a:t>
            </a:r>
          </a:p>
          <a:p>
            <a:pPr marL="914400" lvl="1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Вклад и участие сообщества с точки зрения процесса обновления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МОВ для передачи наборов данных NSCA</a:t>
            </a:r>
          </a:p>
          <a:p>
            <a:pPr marL="914400" lvl="1" indent="-457200" algn="l" rtl="0">
              <a:buFont typeface="Arial" panose="020B0604020202020204" pitchFamily="34" charset="0"/>
              <a:buChar char="•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Инструменты и обновления будут представлены на сайте Программы по управлению закупками и снабжением в глобальной цепи поставок системы здравоохранения и в наборе инструментов для управления закупками и снабжением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  <a:hlinkClick r:id="rId3"/>
              </a:rPr>
              <a:t>NSCA@ghsc-psm.org</a:t>
            </a: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и </a:t>
            </a: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  <a:hlinkClick r:id="rId4"/>
              </a:rPr>
              <a:t>NSCA@usaid.gov</a:t>
            </a: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C29A255-8764-43DF-A359-FB337D6A39B4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471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ru-Ru" sz="5400" b="1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Вовлечение заинтересованных сторон в пределах одной страны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189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883" y="185936"/>
            <a:ext cx="10715476" cy="609600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Вовлечение заинтересованных сторон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2530" y="1008602"/>
            <a:ext cx="50059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Вовлечение заинтересованных сторон на уровне страны благодаря процессам, обеспечивающим заинтересованность в процессе и результатах</a:t>
            </a: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Использование широкого определения заинтересованных сторон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Управление на уровне руководства в стране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Регулярная коммуникация между заинтересованными сторонами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Координация результатов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Обеспечение действительного использования результатов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C29A255-8764-43DF-A359-FB337D6A39B4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5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58954" y="34622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721" y="915310"/>
            <a:ext cx="5799638" cy="5832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52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44119" y="0"/>
            <a:ext cx="5640475" cy="1663106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2400" b="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национальной цепи поставок должна быть частью общего процесса совершенствования цепи поставок в стране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167927" y="1879600"/>
            <a:ext cx="5496620" cy="4978400"/>
          </a:xfrm>
        </p:spPr>
        <p:txBody>
          <a:bodyPr>
            <a:normAutofit/>
          </a:bodyPr>
          <a:lstStyle/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Вовлечение и участие на уровне страны на всем протяжении процесса крайне важны и включают правительство и партнеров, а также нетрадиционные заинтересованные стороны.</a:t>
            </a: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или ситуационный анализ являются одним (критическим) этапом более широкого процесса повышения эффективности работы.</a:t>
            </a: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Необходимо принять меры для того, чтобы правительство и заинтересованные стороны видели выгоды от проведения оценки и имели план использования ее результатов.</a:t>
            </a:r>
          </a:p>
        </p:txBody>
      </p:sp>
      <p:sp>
        <p:nvSpPr>
          <p:cNvPr id="8" name="Bevel 24"/>
          <p:cNvSpPr/>
          <p:nvPr/>
        </p:nvSpPr>
        <p:spPr>
          <a:xfrm>
            <a:off x="626109" y="203604"/>
            <a:ext cx="5321774" cy="1350602"/>
          </a:xfrm>
          <a:prstGeom prst="ellipseRibbon">
            <a:avLst>
              <a:gd name="adj1" fmla="val 22386"/>
              <a:gd name="adj2" fmla="val 71241"/>
              <a:gd name="adj3" fmla="val 12500"/>
            </a:avLst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tIns="0" bIns="0" rtlCol="0" anchor="ctr">
            <a:noAutofit/>
          </a:bodyPr>
          <a:lstStyle/>
          <a:p>
            <a:pPr algn="ctr" defTabSz="1209477" rtl="0">
              <a:tabLst>
                <a:tab pos="907108" algn="ctr"/>
                <a:tab pos="2721323" algn="ctr"/>
              </a:tabLst>
              <a:defRPr/>
            </a:pPr>
            <a:r>
              <a:rPr lang="ru-Ru" sz="1000" b="0" i="0" u="sng" baseline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Основополагающие принципы</a:t>
            </a:r>
            <a:endParaRPr lang="ru-Ru" sz="1000" kern="0" dirty="0">
              <a:solidFill>
                <a:sysClr val="windowText" lastClr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defTabSz="1209477" rtl="0">
              <a:tabLst>
                <a:tab pos="755923" algn="ctr"/>
                <a:tab pos="2721323" algn="ctr"/>
              </a:tabLst>
              <a:defRPr/>
            </a:pPr>
            <a:r>
              <a:rPr lang="ru-Ru" sz="1000" b="0" i="0" u="none" baseline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1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endParaRPr lang="en-US" sz="1000" b="0" i="0" u="none" baseline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defTabSz="1209477" rtl="0">
              <a:tabLst>
                <a:tab pos="755923" algn="ctr"/>
                <a:tab pos="2721323" algn="ctr"/>
              </a:tabLst>
              <a:defRPr/>
            </a:pPr>
            <a:endParaRPr lang="en-US" sz="1000" ker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defTabSz="1209477" rtl="0">
              <a:tabLst>
                <a:tab pos="755923" algn="ctr"/>
                <a:tab pos="2721323" algn="ctr"/>
              </a:tabLst>
              <a:defRPr/>
            </a:pPr>
            <a:endParaRPr lang="en-US" sz="1000" ker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defTabSz="1209477" rtl="0">
              <a:tabLst>
                <a:tab pos="755923" algn="ctr"/>
                <a:tab pos="2721323" algn="ctr"/>
              </a:tabLst>
              <a:defRPr/>
            </a:pPr>
            <a:endParaRPr lang="en-US" sz="1000" kern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 defTabSz="1209477">
              <a:tabLst>
                <a:tab pos="755923" algn="ctr"/>
                <a:tab pos="2721323" algn="ctr"/>
              </a:tabLst>
              <a:defRPr/>
            </a:pPr>
            <a:r>
              <a:rPr lang="ru-Ru" sz="1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Долгосрочное обязательство</a:t>
            </a:r>
            <a:endParaRPr lang="ru-Ru" sz="1000" kern="0">
              <a:solidFill>
                <a:sysClr val="windowText" lastClr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6200000">
            <a:off x="-2158556" y="3917800"/>
            <a:ext cx="508647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основе материалов: ЮНИСЕФ, 2016: </a:t>
            </a:r>
            <a:r>
              <a:rPr lang="ru-Ru" sz="1050" b="0" i="1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Руководство и набор инструментов по укреплению цепей поставок в системе здравоохранения через развитие возможностей</a:t>
            </a:r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Picture 59">
            <a:extLst>
              <a:ext uri="{FF2B5EF4-FFF2-40B4-BE49-F238E27FC236}">
                <a16:creationId xmlns:a16="http://schemas.microsoft.com/office/drawing/2014/main" id="{3E237844-4F7D-484D-BEFD-E9CC5A816E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15" t="26686" r="50680"/>
          <a:stretch/>
        </p:blipFill>
        <p:spPr bwMode="auto">
          <a:xfrm>
            <a:off x="266186" y="1663106"/>
            <a:ext cx="4743119" cy="529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5E172F-5D20-498B-BBF3-586FA984486A}"/>
              </a:ext>
            </a:extLst>
          </p:cNvPr>
          <p:cNvSpPr txBox="1"/>
          <p:nvPr/>
        </p:nvSpPr>
        <p:spPr>
          <a:xfrm>
            <a:off x="3390900" y="661305"/>
            <a:ext cx="181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09477">
              <a:tabLst>
                <a:tab pos="755923" algn="ctr"/>
                <a:tab pos="2721323" algn="ctr"/>
              </a:tabLst>
              <a:defRPr/>
            </a:pPr>
            <a:r>
              <a:rPr lang="ru-Ru" sz="1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 ориентацией на конечного пользователя</a:t>
            </a:r>
            <a:endParaRPr lang="ru-Ru" sz="1000" kern="0">
              <a:solidFill>
                <a:sysClr val="windowText" lastClr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 defTabSz="1209477" rtl="0">
              <a:tabLst>
                <a:tab pos="755923" algn="ctr"/>
                <a:tab pos="2721323" algn="ctr"/>
              </a:tabLst>
              <a:defRPr/>
            </a:pPr>
            <a:r>
              <a:rPr lang="ru-Ru" sz="1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основе имеющихся данных</a:t>
            </a:r>
            <a:endParaRPr lang="ru-Ru" sz="1000" kern="0">
              <a:solidFill>
                <a:sysClr val="windowText" lastClr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2D3214-2CC5-4122-9CFE-080986D476E5}"/>
              </a:ext>
            </a:extLst>
          </p:cNvPr>
          <p:cNvSpPr txBox="1"/>
          <p:nvPr/>
        </p:nvSpPr>
        <p:spPr>
          <a:xfrm>
            <a:off x="1429620" y="674600"/>
            <a:ext cx="19612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09477">
              <a:tabLst>
                <a:tab pos="755923" algn="ctr"/>
                <a:tab pos="2721323" algn="ctr"/>
              </a:tabLst>
              <a:defRPr/>
            </a:pPr>
            <a:r>
              <a:rPr lang="ru-Ru" sz="1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Проводится правительством</a:t>
            </a:r>
            <a:endParaRPr lang="en-US" sz="1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209477">
              <a:tabLst>
                <a:tab pos="755923" algn="ctr"/>
                <a:tab pos="2721323" algn="ctr"/>
              </a:tabLst>
              <a:defRPr/>
            </a:pPr>
            <a:r>
              <a:rPr lang="ru-Ru" sz="1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Скоординированный совместный подход</a:t>
            </a:r>
          </a:p>
        </p:txBody>
      </p:sp>
    </p:spTree>
    <p:extLst>
      <p:ext uri="{BB962C8B-B14F-4D97-AF65-F5344CB8AC3E}">
        <p14:creationId xmlns:p14="http://schemas.microsoft.com/office/powerpoint/2010/main" val="3783706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88735"/>
            <a:ext cx="10860184" cy="580800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Основные аспекты координации заинтересованных сторон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969010" y="2350552"/>
            <a:ext cx="2418975" cy="118667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семинар</a:t>
            </a:r>
          </a:p>
        </p:txBody>
      </p:sp>
      <p:sp>
        <p:nvSpPr>
          <p:cNvPr id="7" name="Oval 6"/>
          <p:cNvSpPr/>
          <p:nvPr/>
        </p:nvSpPr>
        <p:spPr>
          <a:xfrm>
            <a:off x="4587696" y="2373371"/>
            <a:ext cx="2258457" cy="118667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Первоначальный отчет(ы)</a:t>
            </a:r>
          </a:p>
        </p:txBody>
      </p:sp>
      <p:sp>
        <p:nvSpPr>
          <p:cNvPr id="8" name="Oval 7"/>
          <p:cNvSpPr/>
          <p:nvPr/>
        </p:nvSpPr>
        <p:spPr>
          <a:xfrm>
            <a:off x="8071632" y="2350550"/>
            <a:ext cx="2493570" cy="118667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Семинар(ы) по распространению</a:t>
            </a:r>
          </a:p>
        </p:txBody>
      </p:sp>
      <p:sp>
        <p:nvSpPr>
          <p:cNvPr id="9" name="Lightning Bolt 8"/>
          <p:cNvSpPr/>
          <p:nvPr/>
        </p:nvSpPr>
        <p:spPr>
          <a:xfrm>
            <a:off x="9656066" y="213689"/>
            <a:ext cx="2555648" cy="2373345"/>
          </a:xfrm>
          <a:prstGeom prst="lightningBol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wrap="none" lIns="0" tIns="0" rIns="0" bIns="0" rtlCol="0" anchor="ctr" anchorCtr="1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BA0C2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urved Connector 14"/>
          <p:cNvCxnSpPr>
            <a:cxnSpLocks/>
            <a:stCxn id="3" idx="4"/>
            <a:endCxn id="2059" idx="5"/>
          </p:cNvCxnSpPr>
          <p:nvPr/>
        </p:nvCxnSpPr>
        <p:spPr>
          <a:xfrm rot="16200000" flipH="1">
            <a:off x="2131137" y="3584586"/>
            <a:ext cx="802122" cy="707400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cxnSpLocks/>
            <a:stCxn id="2059" idx="0"/>
            <a:endCxn id="7" idx="4"/>
          </p:cNvCxnSpPr>
          <p:nvPr/>
        </p:nvCxnSpPr>
        <p:spPr>
          <a:xfrm flipV="1">
            <a:off x="5051078" y="3560044"/>
            <a:ext cx="665847" cy="779303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7" idx="4"/>
          </p:cNvCxnSpPr>
          <p:nvPr/>
        </p:nvCxnSpPr>
        <p:spPr>
          <a:xfrm rot="16200000" flipH="1">
            <a:off x="6006987" y="3269982"/>
            <a:ext cx="902827" cy="1482950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endCxn id="8" idx="4"/>
          </p:cNvCxnSpPr>
          <p:nvPr/>
        </p:nvCxnSpPr>
        <p:spPr>
          <a:xfrm flipV="1">
            <a:off x="8345480" y="3537222"/>
            <a:ext cx="972936" cy="925649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Vertical Scroll 2048"/>
          <p:cNvSpPr/>
          <p:nvPr/>
        </p:nvSpPr>
        <p:spPr>
          <a:xfrm>
            <a:off x="6873547" y="3987925"/>
            <a:ext cx="1653560" cy="1865576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Анализ данных и предварительные отчеты </a:t>
            </a:r>
          </a:p>
        </p:txBody>
      </p:sp>
      <p:sp>
        <p:nvSpPr>
          <p:cNvPr id="36" name="Vertical Scroll 35"/>
          <p:cNvSpPr/>
          <p:nvPr/>
        </p:nvSpPr>
        <p:spPr>
          <a:xfrm>
            <a:off x="10387926" y="3976517"/>
            <a:ext cx="1743894" cy="1865576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Окончательные отчеты и выводы</a:t>
            </a:r>
          </a:p>
        </p:txBody>
      </p:sp>
      <p:sp>
        <p:nvSpPr>
          <p:cNvPr id="2059" name="7-Point Star 2058"/>
          <p:cNvSpPr/>
          <p:nvPr/>
        </p:nvSpPr>
        <p:spPr>
          <a:xfrm>
            <a:off x="2618522" y="3987926"/>
            <a:ext cx="2699932" cy="1774290"/>
          </a:xfrm>
          <a:prstGeom prst="star7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Проведение оценки национальной цепи поставок</a:t>
            </a:r>
          </a:p>
        </p:txBody>
      </p:sp>
      <p:cxnSp>
        <p:nvCxnSpPr>
          <p:cNvPr id="55" name="Curved Connector 54"/>
          <p:cNvCxnSpPr>
            <a:stCxn id="8" idx="6"/>
          </p:cNvCxnSpPr>
          <p:nvPr/>
        </p:nvCxnSpPr>
        <p:spPr>
          <a:xfrm flipV="1">
            <a:off x="10565202" y="2093169"/>
            <a:ext cx="694672" cy="850717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8" idx="6"/>
            <a:endCxn id="36" idx="0"/>
          </p:cNvCxnSpPr>
          <p:nvPr/>
        </p:nvCxnSpPr>
        <p:spPr>
          <a:xfrm>
            <a:off x="10565202" y="2943886"/>
            <a:ext cx="694672" cy="1032631"/>
          </a:xfrm>
          <a:prstGeom prst="curvedConnector2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 rot="3168444">
            <a:off x="10074478" y="1046796"/>
            <a:ext cx="166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Действуйте!!</a:t>
            </a:r>
          </a:p>
        </p:txBody>
      </p:sp>
      <p:sp>
        <p:nvSpPr>
          <p:cNvPr id="85" name="Title 4"/>
          <p:cNvSpPr txBox="1">
            <a:spLocks/>
          </p:cNvSpPr>
          <p:nvPr/>
        </p:nvSpPr>
        <p:spPr>
          <a:xfrm>
            <a:off x="891776" y="1025927"/>
            <a:ext cx="10280701" cy="491463"/>
          </a:xfrm>
          <a:prstGeom prst="rect">
            <a:avLst/>
          </a:prstGeom>
        </p:spPr>
        <p:txBody>
          <a:bodyPr vert="horz" lIns="120949" tIns="60475" rIns="120949" bIns="60475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marL="453554" marR="0" lvl="0" indent="-453554" algn="l" defTabSz="4572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1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Адаптируйте к местному контексту и ожиданиям</a:t>
            </a:r>
          </a:p>
        </p:txBody>
      </p:sp>
      <p:sp>
        <p:nvSpPr>
          <p:cNvPr id="51" name="Up Arrow 50"/>
          <p:cNvSpPr/>
          <p:nvPr/>
        </p:nvSpPr>
        <p:spPr>
          <a:xfrm>
            <a:off x="2150379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Up Arrow 87"/>
          <p:cNvSpPr/>
          <p:nvPr/>
        </p:nvSpPr>
        <p:spPr>
          <a:xfrm>
            <a:off x="566037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Up Arrow 88"/>
          <p:cNvSpPr/>
          <p:nvPr/>
        </p:nvSpPr>
        <p:spPr>
          <a:xfrm>
            <a:off x="3710656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Up Arrow 89"/>
          <p:cNvSpPr/>
          <p:nvPr/>
        </p:nvSpPr>
        <p:spPr>
          <a:xfrm>
            <a:off x="7577197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Up Arrow 90"/>
          <p:cNvSpPr/>
          <p:nvPr/>
        </p:nvSpPr>
        <p:spPr>
          <a:xfrm>
            <a:off x="9233732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Up Arrow 91"/>
          <p:cNvSpPr/>
          <p:nvPr/>
        </p:nvSpPr>
        <p:spPr>
          <a:xfrm>
            <a:off x="11046682" y="5937194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Up Arrow Callout 49"/>
          <p:cNvSpPr/>
          <p:nvPr/>
        </p:nvSpPr>
        <p:spPr>
          <a:xfrm>
            <a:off x="362423" y="5956191"/>
            <a:ext cx="11476783" cy="764489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Постоянное вовлечение заинтересованных сторон ― использование различных средств и механизмов </a:t>
            </a:r>
          </a:p>
        </p:txBody>
      </p:sp>
      <p:sp>
        <p:nvSpPr>
          <p:cNvPr id="25" name="Oval 24"/>
          <p:cNvSpPr/>
          <p:nvPr/>
        </p:nvSpPr>
        <p:spPr>
          <a:xfrm>
            <a:off x="11514" y="4171369"/>
            <a:ext cx="1664897" cy="162025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Определение объема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Curved Connector 37"/>
          <p:cNvCxnSpPr>
            <a:cxnSpLocks/>
            <a:stCxn id="25" idx="7"/>
            <a:endCxn id="3" idx="4"/>
          </p:cNvCxnSpPr>
          <p:nvPr/>
        </p:nvCxnSpPr>
        <p:spPr>
          <a:xfrm rot="5400000" flipH="1" flipV="1">
            <a:off x="1369833" y="3599985"/>
            <a:ext cx="871425" cy="745906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Up Arrow 42"/>
          <p:cNvSpPr/>
          <p:nvPr/>
        </p:nvSpPr>
        <p:spPr>
          <a:xfrm>
            <a:off x="11427690" y="5921146"/>
            <a:ext cx="411516" cy="353719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955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FCFD531C-7570-4835-B9CE-75E1A4021C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1CA3D7-5C68-4FD3-8B9E-750F2CE889E0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D4B50FFF-E82D-491D-BF54-803A33DEA2F1}"/>
</file>

<file path=customXml/itemProps4.xml><?xml version="1.0" encoding="utf-8"?>
<ds:datastoreItem xmlns:ds="http://schemas.openxmlformats.org/officeDocument/2006/customXml" ds:itemID="{754D029F-1B45-471D-8681-E7A8835CE54F}">
  <ds:schemaRefs>
    <ds:schemaRef ds:uri="http://purl.org/dc/dcmitype/"/>
    <ds:schemaRef ds:uri="8d7096d6-fc66-4344-9e3f-2445529a09f6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693</Words>
  <Application>Microsoft Office PowerPoint</Application>
  <PresentationFormat>Widescreen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</vt:lpstr>
      <vt:lpstr>Wingdings</vt:lpstr>
      <vt:lpstr>Office Theme</vt:lpstr>
      <vt:lpstr>PowerPoint Presentation</vt:lpstr>
      <vt:lpstr>Глобальное вовлечение заинтересованных сторон</vt:lpstr>
      <vt:lpstr>Заинтересованная сторона NSCA</vt:lpstr>
      <vt:lpstr>Вовлечение заинтересованных сторон в пределах одной страны</vt:lpstr>
      <vt:lpstr>Вовлечение заинтересованных сторон </vt:lpstr>
      <vt:lpstr>Оценка национальной цепи поставок должна быть частью общего процесса совершенствования цепи поставок в стране</vt:lpstr>
      <vt:lpstr>Основные аспекты координации заинтересованных сторон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21</cp:revision>
  <dcterms:created xsi:type="dcterms:W3CDTF">2018-05-01T03:36:14Z</dcterms:created>
  <dcterms:modified xsi:type="dcterms:W3CDTF">2022-08-08T15:40:07Z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